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8" r:id="rId4"/>
    <p:sldMasterId id="214748374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 Thin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EB Garamond"/>
      <p:regular r:id="rId57"/>
      <p:bold r:id="rId58"/>
      <p:italic r:id="rId59"/>
      <p:boldItalic r:id="rId60"/>
    </p:embeddedFont>
    <p:embeddedFont>
      <p:font typeface="Roboto Light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8A7C469-4333-469F-9CAA-19CD03D0A64E}">
  <a:tblStyle styleId="{48A7C469-4333-469F-9CAA-19CD03D0A6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Thin-bold.fntdata"/><Relationship Id="rId45" Type="http://schemas.openxmlformats.org/officeDocument/2006/relationships/font" Target="fonts/RobotoThin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Thin-boldItalic.fntdata"/><Relationship Id="rId47" Type="http://schemas.openxmlformats.org/officeDocument/2006/relationships/font" Target="fonts/RobotoThin-italic.fntdata"/><Relationship Id="rId49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Light-bold.fntdata"/><Relationship Id="rId61" Type="http://schemas.openxmlformats.org/officeDocument/2006/relationships/font" Target="fonts/RobotoLight-regular.fntdata"/><Relationship Id="rId20" Type="http://schemas.openxmlformats.org/officeDocument/2006/relationships/slide" Target="slides/slide14.xml"/><Relationship Id="rId64" Type="http://schemas.openxmlformats.org/officeDocument/2006/relationships/font" Target="fonts/RobotoLight-boldItalic.fntdata"/><Relationship Id="rId63" Type="http://schemas.openxmlformats.org/officeDocument/2006/relationships/font" Target="fonts/RobotoLight-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.fntdata"/><Relationship Id="rId21" Type="http://schemas.openxmlformats.org/officeDocument/2006/relationships/slide" Target="slides/slide15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italic.fntdata"/><Relationship Id="rId60" Type="http://schemas.openxmlformats.org/officeDocument/2006/relationships/font" Target="fonts/EBGaramon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Roboto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EBGaramond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EBGaramond-italic.fntdata"/><Relationship Id="rId14" Type="http://schemas.openxmlformats.org/officeDocument/2006/relationships/slide" Target="slides/slide8.xml"/><Relationship Id="rId58" Type="http://schemas.openxmlformats.org/officeDocument/2006/relationships/font" Target="fonts/EBGaramon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480f0dd0a7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480f0dd0a7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547ceddc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547ceddc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Phone AdobeStock ID 105140326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547ceddc4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" name="Google Shape;2113;g547ceddc4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Phone AdobeStock ID 105140326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547ceddc4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547ceddc4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Shutterstock ID: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673169044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47ceddc4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47ceddc4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547ceddc4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547ceddc4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5517b3c1e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5517b3c1e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47ceddc40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47ceddc4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547ceddc4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547ceddc4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547ceddc40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547ceddc40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5b9fe823c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5b9fe823c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52254a76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52254a7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5b9fe823c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5b9fe823c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547ceddc40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547ceddc40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547ceddc4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547ceddc4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547ceddc4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547ceddc4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547ceddc4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547ceddc4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5b9fe823c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5b9fe823c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547ceddc4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547ceddc4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g5b9fe823ce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" name="Google Shape;2270;g5b9fe823ce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547ceddc40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547ceddc40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547ceddc40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547ceddc40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547ceddc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547ceddc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547ceddc40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547ceddc40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5b9fe823c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5b9fe823c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547ceddc40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547ceddc40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5b9fe823ce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5b9fe823ce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547ceddc4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547ceddc4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5b9fe823ce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5b9fe823ce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547ceddc40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547ceddc40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547ceddc40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547ceddc40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5b9fe823ce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" name="Google Shape;2363;g5b9fe823ce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547ceddc4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547ceddc4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b9fe823c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b9fe823c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5b9fe823c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5b9fe823c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5b9fe823c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5b9fe823c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5b9fe823c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5b9fe823c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547ceddc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547ceddc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5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5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72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7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9.png"/><Relationship Id="rId8" Type="http://schemas.openxmlformats.org/officeDocument/2006/relationships/image" Target="../media/image7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7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6" Type="http://schemas.openxmlformats.org/officeDocument/2006/relationships/image" Target="../media/image88.png"/><Relationship Id="rId7" Type="http://schemas.openxmlformats.org/officeDocument/2006/relationships/image" Target="../media/image82.png"/><Relationship Id="rId8" Type="http://schemas.openxmlformats.org/officeDocument/2006/relationships/image" Target="../media/image8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5.png"/><Relationship Id="rId4" Type="http://schemas.openxmlformats.org/officeDocument/2006/relationships/image" Target="../media/image81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97.png"/><Relationship Id="rId5" Type="http://schemas.openxmlformats.org/officeDocument/2006/relationships/image" Target="../media/image79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5" Type="http://schemas.openxmlformats.org/officeDocument/2006/relationships/image" Target="../media/image228.png"/><Relationship Id="rId6" Type="http://schemas.openxmlformats.org/officeDocument/2006/relationships/image" Target="../media/image91.png"/><Relationship Id="rId7" Type="http://schemas.openxmlformats.org/officeDocument/2006/relationships/image" Target="../media/image95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0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0.png"/><Relationship Id="rId4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0.png"/><Relationship Id="rId4" Type="http://schemas.openxmlformats.org/officeDocument/2006/relationships/image" Target="../media/image1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0.png"/><Relationship Id="rId4" Type="http://schemas.openxmlformats.org/officeDocument/2006/relationships/image" Target="../media/image10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0.png"/><Relationship Id="rId4" Type="http://schemas.openxmlformats.org/officeDocument/2006/relationships/image" Target="../media/image1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10.png"/><Relationship Id="rId4" Type="http://schemas.openxmlformats.org/officeDocument/2006/relationships/image" Target="../media/image1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10.png"/><Relationship Id="rId4" Type="http://schemas.openxmlformats.org/officeDocument/2006/relationships/image" Target="../media/image12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23.png"/><Relationship Id="rId4" Type="http://schemas.openxmlformats.org/officeDocument/2006/relationships/image" Target="../media/image11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35.png"/><Relationship Id="rId4" Type="http://schemas.openxmlformats.org/officeDocument/2006/relationships/image" Target="../media/image130.png"/><Relationship Id="rId5" Type="http://schemas.openxmlformats.org/officeDocument/2006/relationships/image" Target="../media/image1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27.png"/><Relationship Id="rId5" Type="http://schemas.openxmlformats.org/officeDocument/2006/relationships/image" Target="../media/image12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44.png"/><Relationship Id="rId4" Type="http://schemas.openxmlformats.org/officeDocument/2006/relationships/image" Target="../media/image137.png"/><Relationship Id="rId5" Type="http://schemas.openxmlformats.org/officeDocument/2006/relationships/image" Target="../media/image141.png"/><Relationship Id="rId6" Type="http://schemas.openxmlformats.org/officeDocument/2006/relationships/image" Target="../media/image13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38.png"/><Relationship Id="rId4" Type="http://schemas.openxmlformats.org/officeDocument/2006/relationships/image" Target="../media/image137.png"/><Relationship Id="rId5" Type="http://schemas.openxmlformats.org/officeDocument/2006/relationships/image" Target="../media/image145.png"/><Relationship Id="rId6" Type="http://schemas.openxmlformats.org/officeDocument/2006/relationships/image" Target="../media/image13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48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1.png"/><Relationship Id="rId3" Type="http://schemas.openxmlformats.org/officeDocument/2006/relationships/image" Target="../media/image142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51.png"/><Relationship Id="rId4" Type="http://schemas.openxmlformats.org/officeDocument/2006/relationships/image" Target="../media/image156.png"/><Relationship Id="rId5" Type="http://schemas.openxmlformats.org/officeDocument/2006/relationships/image" Target="../media/image15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3.png"/><Relationship Id="rId3" Type="http://schemas.openxmlformats.org/officeDocument/2006/relationships/image" Target="../media/image154.png"/><Relationship Id="rId4" Type="http://schemas.openxmlformats.org/officeDocument/2006/relationships/image" Target="../media/image153.png"/><Relationship Id="rId5" Type="http://schemas.openxmlformats.org/officeDocument/2006/relationships/image" Target="../media/image157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8.png"/><Relationship Id="rId3" Type="http://schemas.openxmlformats.org/officeDocument/2006/relationships/image" Target="../media/image172.png"/><Relationship Id="rId4" Type="http://schemas.openxmlformats.org/officeDocument/2006/relationships/image" Target="../media/image162.png"/><Relationship Id="rId5" Type="http://schemas.openxmlformats.org/officeDocument/2006/relationships/image" Target="../media/image167.png"/><Relationship Id="rId6" Type="http://schemas.openxmlformats.org/officeDocument/2006/relationships/image" Target="../media/image190.png"/><Relationship Id="rId7" Type="http://schemas.openxmlformats.org/officeDocument/2006/relationships/image" Target="../media/image16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66.png"/><Relationship Id="rId4" Type="http://schemas.openxmlformats.org/officeDocument/2006/relationships/image" Target="../media/image171.png"/><Relationship Id="rId5" Type="http://schemas.openxmlformats.org/officeDocument/2006/relationships/image" Target="../media/image17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5.png"/><Relationship Id="rId3" Type="http://schemas.openxmlformats.org/officeDocument/2006/relationships/image" Target="../media/image164.png"/><Relationship Id="rId4" Type="http://schemas.openxmlformats.org/officeDocument/2006/relationships/image" Target="../media/image170.png"/><Relationship Id="rId5" Type="http://schemas.openxmlformats.org/officeDocument/2006/relationships/image" Target="../media/image176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6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91.png"/><Relationship Id="rId8" Type="http://schemas.openxmlformats.org/officeDocument/2006/relationships/image" Target="../media/image18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94.png"/><Relationship Id="rId4" Type="http://schemas.openxmlformats.org/officeDocument/2006/relationships/image" Target="../media/image193.png"/><Relationship Id="rId5" Type="http://schemas.openxmlformats.org/officeDocument/2006/relationships/image" Target="../media/image183.png"/><Relationship Id="rId6" Type="http://schemas.openxmlformats.org/officeDocument/2006/relationships/image" Target="../media/image18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5.png"/><Relationship Id="rId3" Type="http://schemas.openxmlformats.org/officeDocument/2006/relationships/image" Target="../media/image181.png"/><Relationship Id="rId4" Type="http://schemas.openxmlformats.org/officeDocument/2006/relationships/image" Target="../media/image184.png"/><Relationship Id="rId9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89.png"/><Relationship Id="rId7" Type="http://schemas.openxmlformats.org/officeDocument/2006/relationships/image" Target="../media/image192.png"/><Relationship Id="rId8" Type="http://schemas.openxmlformats.org/officeDocument/2006/relationships/image" Target="../media/image18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5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9" Type="http://schemas.openxmlformats.org/officeDocument/2006/relationships/image" Target="../media/image202.png"/><Relationship Id="rId5" Type="http://schemas.openxmlformats.org/officeDocument/2006/relationships/image" Target="../media/image227.png"/><Relationship Id="rId6" Type="http://schemas.openxmlformats.org/officeDocument/2006/relationships/image" Target="../media/image198.png"/><Relationship Id="rId7" Type="http://schemas.openxmlformats.org/officeDocument/2006/relationships/image" Target="../media/image203.png"/><Relationship Id="rId8" Type="http://schemas.openxmlformats.org/officeDocument/2006/relationships/image" Target="../media/image20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6.png"/><Relationship Id="rId3" Type="http://schemas.openxmlformats.org/officeDocument/2006/relationships/image" Target="../media/image209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8.png"/><Relationship Id="rId3" Type="http://schemas.openxmlformats.org/officeDocument/2006/relationships/image" Target="../media/image20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 txBox="1"/>
          <p:nvPr>
            <p:ph idx="7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3" name="Google Shape;1033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5" name="Google Shape;1055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6" name="Google Shape;106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5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0" name="Google Shape;1080;p6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6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6" name="Google Shape;111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7" name="Google Shape;1117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6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7" name="Google Shape;1137;p6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2" name="Google Shape;1152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5" name="Google Shape;1155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6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1" name="Google Shape;1161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2" name="Google Shape;1162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0" name="Google Shape;117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6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6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6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0" name="Google Shape;1210;p7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6" name="Google Shape;1216;p7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5" name="Google Shape;1225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7" name="Google Shape;1227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3" name="Google Shape;1233;p7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5" name="Google Shape;1255;p7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6" name="Google Shape;1256;p7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7" name="Google Shape;1257;p7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8" name="Google Shape;1258;p7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2" name="Google Shape;1292;p7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4" name="Google Shape;1294;p7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5" name="Google Shape;1295;p7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3" name="Google Shape;1303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7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7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7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7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7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7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7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9" name="Google Shape;1349;p7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7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7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7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7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7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7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7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7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7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7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7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7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8" name="Google Shape;145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2" name="Google Shape;146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7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7" name="Google Shape;1467;p7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2" name="Google Shape;1472;p7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7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0" name="Google Shape;1480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7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7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7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7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6" name="Google Shape;1506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8" name="Google Shape;150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7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7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7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8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8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6" name="Google Shape;160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6" name="Google Shape;1626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8" name="Google Shape;1628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0" name="Google Shape;1650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2" name="Google Shape;1672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8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2" name="Google Shape;1682;p8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8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0" name="Google Shape;17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7" name="Google Shape;1747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0" name="Google Shape;1800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8" name="Google Shape;1828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4" name="Google Shape;1854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1" name="Google Shape;1881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3" name="Google Shape;1883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9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9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2" name="Google Shape;1912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4" name="Google Shape;191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3" name="Google Shape;194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5" name="Google Shape;194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6" name="Google Shape;1976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91.xml"/><Relationship Id="rId44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93.xml"/><Relationship Id="rId46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95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9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7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3.png"/><Relationship Id="rId4" Type="http://schemas.openxmlformats.org/officeDocument/2006/relationships/image" Target="../media/image2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1.png"/><Relationship Id="rId4" Type="http://schemas.openxmlformats.org/officeDocument/2006/relationships/image" Target="../media/image20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tracy.sumtwelve@nationalgallerydc.org" TargetMode="External"/><Relationship Id="rId4" Type="http://schemas.openxmlformats.org/officeDocument/2006/relationships/hyperlink" Target="mailto:tracysumtwelve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7.png"/><Relationship Id="rId4" Type="http://schemas.openxmlformats.org/officeDocument/2006/relationships/image" Target="../media/image2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6.png"/><Relationship Id="rId4" Type="http://schemas.openxmlformats.org/officeDocument/2006/relationships/image" Target="../media/image2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Forensics,</a:t>
            </a:r>
            <a:r>
              <a:rPr lang="en"/>
              <a:t> Day 2</a:t>
            </a:r>
            <a:endParaRPr/>
          </a:p>
        </p:txBody>
      </p:sp>
      <p:sp>
        <p:nvSpPr>
          <p:cNvPr id="2030" name="Google Shape;2030;p10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Forensics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iPhone, an introduction</a:t>
            </a:r>
            <a:endParaRPr/>
          </a:p>
        </p:txBody>
      </p:sp>
      <p:sp>
        <p:nvSpPr>
          <p:cNvPr id="2106" name="Google Shape;2106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7" name="Google Shape;2107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12"/>
          <p:cNvSpPr txBox="1"/>
          <p:nvPr>
            <p:ph idx="3" type="body"/>
          </p:nvPr>
        </p:nvSpPr>
        <p:spPr>
          <a:xfrm>
            <a:off x="2087800" y="838450"/>
            <a:ext cx="4624800" cy="407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First released in June of 2007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Runs on iOS operating system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Currently 700 million iPhones in use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i="1"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compared to 2.3 billion Android phones.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The phone data is </a:t>
            </a:r>
            <a:r>
              <a:rPr i="1" lang="en" sz="1800">
                <a:solidFill>
                  <a:schemeClr val="dk1"/>
                </a:solidFill>
              </a:rPr>
              <a:t>encrypted </a:t>
            </a:r>
            <a:r>
              <a:rPr lang="en" sz="1800">
                <a:solidFill>
                  <a:schemeClr val="dk1"/>
                </a:solidFill>
              </a:rPr>
              <a:t>and has been involved in several high profile forensic cases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109" name="Google Shape;21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25" y="686100"/>
            <a:ext cx="1992733" cy="407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550" y="686100"/>
            <a:ext cx="2005756" cy="4078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Where’s the Data?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 systems and Data Storage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It is important to know where data is stores, how to access it, and how to recover it. </a:t>
            </a:r>
            <a:endParaRPr i="1"/>
          </a:p>
        </p:txBody>
      </p:sp>
      <p:sp>
        <p:nvSpPr>
          <p:cNvPr id="2117" name="Google Shape;2117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8" name="Google Shape;2118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13"/>
          <p:cNvSpPr txBox="1"/>
          <p:nvPr>
            <p:ph idx="3" type="body"/>
          </p:nvPr>
        </p:nvSpPr>
        <p:spPr>
          <a:xfrm>
            <a:off x="175" y="1479950"/>
            <a:ext cx="9144000" cy="342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Instead of external storage, iPhones uses </a:t>
            </a:r>
            <a:r>
              <a:rPr i="1" lang="en" sz="1800">
                <a:latin typeface="Roboto Light"/>
                <a:ea typeface="Roboto Light"/>
                <a:cs typeface="Roboto Light"/>
                <a:sym typeface="Roboto Light"/>
              </a:rPr>
              <a:t>flash memory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Contains two disk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partitions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/>
              <a:t>Root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partition used for operating systems and applications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/>
              <a:t>Var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partition used for data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	</a:t>
            </a:r>
            <a:r>
              <a:rPr lang="en" sz="1800"/>
              <a:t>Remember</a:t>
            </a:r>
            <a:r>
              <a:rPr lang="en" sz="1800"/>
              <a:t>: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Data is first imaged using </a:t>
            </a:r>
            <a:r>
              <a:rPr lang="en" sz="1800"/>
              <a:t>bit-level-copy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		iPhone texts, GPS coordinates, cell tower locations can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all be recovered.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20" name="Google Shape;212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30" y="1434150"/>
            <a:ext cx="1674370" cy="342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1" name="Google Shape;212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25" y="3621500"/>
            <a:ext cx="928274" cy="9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Google Shape;212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19300" y="2316925"/>
            <a:ext cx="2550375" cy="25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Directories, Databases, and Files</a:t>
            </a:r>
            <a:endParaRPr/>
          </a:p>
        </p:txBody>
      </p:sp>
      <p:sp>
        <p:nvSpPr>
          <p:cNvPr id="2128" name="Google Shape;2128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investigation, the following directories contain evidence for investigations: </a:t>
            </a:r>
            <a:endParaRPr/>
          </a:p>
        </p:txBody>
      </p:sp>
      <p:sp>
        <p:nvSpPr>
          <p:cNvPr id="2129" name="Google Shape;2129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0" name="Google Shape;2130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14"/>
          <p:cNvSpPr txBox="1"/>
          <p:nvPr>
            <p:ph idx="3" type="body"/>
          </p:nvPr>
        </p:nvSpPr>
        <p:spPr>
          <a:xfrm>
            <a:off x="0" y="1585675"/>
            <a:ext cx="9144000" cy="475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/mobile, /Applications, /Library, /root,  /Logs, /logs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2" name="Google Shape;2132;p114"/>
          <p:cNvSpPr/>
          <p:nvPr/>
        </p:nvSpPr>
        <p:spPr>
          <a:xfrm flipH="1">
            <a:off x="2556825" y="2061475"/>
            <a:ext cx="3475200" cy="1986300"/>
          </a:xfrm>
          <a:prstGeom prst="wedgeEllipseCallout">
            <a:avLst>
              <a:gd fmla="val -76686" name="adj1"/>
              <a:gd fmla="val 25602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0D0D0D"/>
                </a:solidFill>
                <a:latin typeface="Roboto Light"/>
                <a:ea typeface="Roboto Light"/>
                <a:cs typeface="Roboto Light"/>
                <a:sym typeface="Roboto Light"/>
              </a:rPr>
              <a:t>Remember, iOS is based on Unix… Navigating the directory structure should be familiar territory.* </a:t>
            </a:r>
            <a:endParaRPr i="1" sz="1600">
              <a:solidFill>
                <a:srgbClr val="0D0D0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3" name="Google Shape;2133;p114"/>
          <p:cNvSpPr txBox="1"/>
          <p:nvPr/>
        </p:nvSpPr>
        <p:spPr>
          <a:xfrm>
            <a:off x="5116950" y="4640500"/>
            <a:ext cx="27543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 Light"/>
                <a:ea typeface="Roboto Light"/>
                <a:cs typeface="Roboto Light"/>
                <a:sym typeface="Roboto Light"/>
              </a:rPr>
              <a:t>*</a:t>
            </a:r>
            <a:r>
              <a:rPr i="1" lang="en" sz="1200">
                <a:latin typeface="Roboto Light"/>
                <a:ea typeface="Roboto Light"/>
                <a:cs typeface="Roboto Light"/>
                <a:sym typeface="Roboto Light"/>
              </a:rPr>
              <a:t>Not actually a Steve Jobs quote.</a:t>
            </a:r>
            <a:endParaRPr i="1"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 and Files</a:t>
            </a:r>
            <a:endParaRPr/>
          </a:p>
        </p:txBody>
      </p:sp>
      <p:sp>
        <p:nvSpPr>
          <p:cNvPr id="2139" name="Google Shape;2139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users store data in SQL databases and other files. </a:t>
            </a:r>
            <a:endParaRPr/>
          </a:p>
        </p:txBody>
      </p:sp>
      <p:sp>
        <p:nvSpPr>
          <p:cNvPr id="2140" name="Google Shape;2140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SQL (System Query Language)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is a programming language used to read, write, and update database files.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Databases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are used to store information. For example: an address book.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42" name="Google Shape;214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287" y="2508025"/>
            <a:ext cx="2639425" cy="25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 / Databases, and Files</a:t>
            </a:r>
            <a:endParaRPr/>
          </a:p>
        </p:txBody>
      </p:sp>
      <p:sp>
        <p:nvSpPr>
          <p:cNvPr id="2148" name="Google Shape;214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9" name="Google Shape;2149;p116"/>
          <p:cNvSpPr txBox="1"/>
          <p:nvPr/>
        </p:nvSpPr>
        <p:spPr>
          <a:xfrm>
            <a:off x="430150" y="814550"/>
            <a:ext cx="2544300" cy="357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Name: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0" name="Google Shape;2150;p116"/>
          <p:cNvSpPr txBox="1"/>
          <p:nvPr/>
        </p:nvSpPr>
        <p:spPr>
          <a:xfrm>
            <a:off x="2974450" y="814550"/>
            <a:ext cx="5143500" cy="3570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Contents: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1" name="Google Shape;2151;p116"/>
          <p:cNvSpPr txBox="1"/>
          <p:nvPr/>
        </p:nvSpPr>
        <p:spPr>
          <a:xfrm>
            <a:off x="430150" y="1171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AddressBook.sqlitedb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2" name="Google Shape;2152;p116"/>
          <p:cNvSpPr txBox="1"/>
          <p:nvPr/>
        </p:nvSpPr>
        <p:spPr>
          <a:xfrm>
            <a:off x="2974450" y="1171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Contact info, personal data like name, email address, etc.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3" name="Google Shape;2153;p116"/>
          <p:cNvSpPr txBox="1"/>
          <p:nvPr/>
        </p:nvSpPr>
        <p:spPr>
          <a:xfrm>
            <a:off x="430150" y="1528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AddressBookImages.sqlitedb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4" name="Google Shape;2154;p116"/>
          <p:cNvSpPr txBox="1"/>
          <p:nvPr/>
        </p:nvSpPr>
        <p:spPr>
          <a:xfrm>
            <a:off x="2974450" y="1528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Images associated with saved contacts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5" name="Google Shape;2155;p116"/>
          <p:cNvSpPr txBox="1"/>
          <p:nvPr/>
        </p:nvSpPr>
        <p:spPr>
          <a:xfrm>
            <a:off x="430150" y="1885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Calendar.sqlitedb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6" name="Google Shape;2156;p116"/>
          <p:cNvSpPr txBox="1"/>
          <p:nvPr/>
        </p:nvSpPr>
        <p:spPr>
          <a:xfrm>
            <a:off x="2974450" y="1885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Calendar details and events information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7" name="Google Shape;2157;p116"/>
          <p:cNvSpPr txBox="1"/>
          <p:nvPr/>
        </p:nvSpPr>
        <p:spPr>
          <a:xfrm>
            <a:off x="430150" y="2242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CallHistory.db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8" name="Google Shape;2158;p116"/>
          <p:cNvSpPr txBox="1"/>
          <p:nvPr/>
        </p:nvSpPr>
        <p:spPr>
          <a:xfrm>
            <a:off x="2974450" y="2242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Call logs including phone numbers and timestamps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59" name="Google Shape;2159;p116"/>
          <p:cNvSpPr txBox="1"/>
          <p:nvPr/>
        </p:nvSpPr>
        <p:spPr>
          <a:xfrm>
            <a:off x="430150" y="2599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sms.db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0" name="Google Shape;2160;p116"/>
          <p:cNvSpPr txBox="1"/>
          <p:nvPr/>
        </p:nvSpPr>
        <p:spPr>
          <a:xfrm>
            <a:off x="2974450" y="2599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Text and multimedia messages along with timestamps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1" name="Google Shape;2161;p116"/>
          <p:cNvSpPr txBox="1"/>
          <p:nvPr/>
        </p:nvSpPr>
        <p:spPr>
          <a:xfrm>
            <a:off x="430150" y="2956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voicemail.db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16"/>
          <p:cNvSpPr txBox="1"/>
          <p:nvPr/>
        </p:nvSpPr>
        <p:spPr>
          <a:xfrm>
            <a:off x="2974450" y="2956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Voicemail messages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3" name="Google Shape;2163;p116"/>
          <p:cNvSpPr txBox="1"/>
          <p:nvPr/>
        </p:nvSpPr>
        <p:spPr>
          <a:xfrm>
            <a:off x="430150" y="3313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Safari/Bookmarks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16"/>
          <p:cNvSpPr txBox="1"/>
          <p:nvPr/>
        </p:nvSpPr>
        <p:spPr>
          <a:xfrm>
            <a:off x="2974450" y="3313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Saved URL addresses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5" name="Google Shape;2165;p116"/>
          <p:cNvSpPr txBox="1"/>
          <p:nvPr/>
        </p:nvSpPr>
        <p:spPr>
          <a:xfrm>
            <a:off x="430150" y="3670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Envelope Index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6" name="Google Shape;2166;p116"/>
          <p:cNvSpPr txBox="1"/>
          <p:nvPr/>
        </p:nvSpPr>
        <p:spPr>
          <a:xfrm>
            <a:off x="2974450" y="3670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Email addresses on phone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7" name="Google Shape;2167;p116"/>
          <p:cNvSpPr txBox="1"/>
          <p:nvPr/>
        </p:nvSpPr>
        <p:spPr>
          <a:xfrm>
            <a:off x="430150" y="4027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consolidated.db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8" name="Google Shape;2168;p116"/>
          <p:cNvSpPr txBox="1"/>
          <p:nvPr/>
        </p:nvSpPr>
        <p:spPr>
          <a:xfrm>
            <a:off x="2974450" y="4027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GPS tracking data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9" name="Google Shape;2169;p116"/>
          <p:cNvSpPr txBox="1"/>
          <p:nvPr/>
        </p:nvSpPr>
        <p:spPr>
          <a:xfrm>
            <a:off x="430150" y="4384550"/>
            <a:ext cx="25443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locationd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0" name="Google Shape;2170;p116"/>
          <p:cNvSpPr txBox="1"/>
          <p:nvPr/>
        </p:nvSpPr>
        <p:spPr>
          <a:xfrm>
            <a:off x="2974450" y="4384550"/>
            <a:ext cx="5143500" cy="357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Google coordinates of places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 / Databases, and Files</a:t>
            </a:r>
            <a:endParaRPr/>
          </a:p>
        </p:txBody>
      </p:sp>
      <p:sp>
        <p:nvSpPr>
          <p:cNvPr id="2176" name="Google Shape;2176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iPhone also has data stored in Property Lists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plists</a:t>
            </a:r>
            <a:r>
              <a:rPr lang="en">
                <a:solidFill>
                  <a:schemeClr val="dk1"/>
                </a:solidFill>
              </a:rPr>
              <a:t>) </a:t>
            </a:r>
            <a:endParaRPr/>
          </a:p>
        </p:txBody>
      </p:sp>
      <p:sp>
        <p:nvSpPr>
          <p:cNvPr id="2177" name="Google Shape;2177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8" name="Google Shape;2178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1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plists</a:t>
            </a:r>
            <a:r>
              <a:rPr lang="en"/>
              <a:t> store configuration information, call history and cache information</a:t>
            </a:r>
            <a:endParaRPr/>
          </a:p>
        </p:txBody>
      </p:sp>
      <p:sp>
        <p:nvSpPr>
          <p:cNvPr id="2180" name="Google Shape;2180;p11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Maps/History.plist</a:t>
            </a:r>
            <a:r>
              <a:rPr lang="en"/>
              <a:t> tracks location searches</a:t>
            </a:r>
            <a:endParaRPr/>
          </a:p>
        </p:txBody>
      </p:sp>
      <p:sp>
        <p:nvSpPr>
          <p:cNvPr id="2181" name="Google Shape;2181;p11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Map/Bookmarks.plist</a:t>
            </a:r>
            <a:r>
              <a:rPr lang="en"/>
              <a:t> contains bookmarks</a:t>
            </a:r>
            <a:endParaRPr/>
          </a:p>
        </p:txBody>
      </p:sp>
      <p:sp>
        <p:nvSpPr>
          <p:cNvPr id="2182" name="Google Shape;2182;p11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Safari/History</a:t>
            </a:r>
            <a:r>
              <a:rPr lang="en"/>
              <a:t> contains internet browsing history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Is this Tracy’s iPhone?</a:t>
            </a:r>
            <a:endParaRPr i="1"/>
          </a:p>
        </p:txBody>
      </p:sp>
      <p:sp>
        <p:nvSpPr>
          <p:cNvPr id="2188" name="Google Shape;2188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9" name="Google Shape;2189;p11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0" name="Google Shape;2190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196" name="Google Shape;2196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7" name="Google Shape;2197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/>
              <a:t>Is this Tracy’s iPhone?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analyze the contents of Tracy's iPhone image in order to begin establishing your case.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Instructions sent via Slack.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4" name="Google Shape;2204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20"/>
          <p:cNvSpPr txBox="1"/>
          <p:nvPr/>
        </p:nvSpPr>
        <p:spPr>
          <a:xfrm>
            <a:off x="1871275" y="3548300"/>
            <a:ext cx="55734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Is this Tracy’s iPhone?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Tracy’s iPhone? Review</a:t>
            </a:r>
            <a:endParaRPr/>
          </a:p>
        </p:txBody>
      </p:sp>
      <p:sp>
        <p:nvSpPr>
          <p:cNvPr id="2211" name="Google Shape;2211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2" name="Google Shape;2212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3" name="Google Shape;2213;p121"/>
          <p:cNvGraphicFramePr/>
          <p:nvPr/>
        </p:nvGraphicFramePr>
        <p:xfrm>
          <a:off x="-12" y="71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{48A7C469-4333-469F-9CAA-19CD03D0A64E}</a:tableStyleId>
              </a:tblPr>
              <a:tblGrid>
                <a:gridCol w="3048000"/>
                <a:gridCol w="2733050"/>
                <a:gridCol w="3362950"/>
              </a:tblGrid>
              <a:tr h="43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Findings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Location in iPhone Image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Device Model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iPhone1.2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vol/5/mobile/Library/Logs/AppleSupport/general.log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Device Serial Number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86004482Y7H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vol/5/mobile/Library/Logs/AppleSupport/general.log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OS Version Number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4.2.1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vol/5/mobile/Library/Logs/AppleSupport/general.log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Installation Timestamp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7/10/2012 16:50:27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vol/5/mobile/Library/Logs/AppleSupport/general.log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 Address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tracy.sumtwelve@nationalgallerydc.org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sz="1100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tracysumtwelve@gmail.com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coralbluetwo@gmail.com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vol/5/mobile/Library/Mail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Phone Number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703-340-9661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Indexed Text: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vol5/logs/lockdown.log.1 set_formated_phone_ numbe: New phone number 1 (703) 340-9661 to insert into the ark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ICCID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89014103255195342366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vol/logs/lockdown.log.1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36" name="Google Shape;2036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037" name="Google Shape;2037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8" name="Google Shape;2038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04"/>
          <p:cNvSpPr txBox="1"/>
          <p:nvPr/>
        </p:nvSpPr>
        <p:spPr>
          <a:xfrm>
            <a:off x="333375" y="1266825"/>
            <a:ext cx="86193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Identify the methods used in smartphone forensics.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Describe databases and file structures of iPhone’s flash drive.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Locate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identifiable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evidence on the iPhone that established ownership.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Autopsy to view and tag evidence in an iPhone image.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Extract image content for use in other applications (logs, text, pictures video, audio).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0" name="Google Shape;2040;p104"/>
          <p:cNvSpPr/>
          <p:nvPr/>
        </p:nvSpPr>
        <p:spPr>
          <a:xfrm>
            <a:off x="476975" y="3634050"/>
            <a:ext cx="261900" cy="2709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04"/>
          <p:cNvSpPr/>
          <p:nvPr/>
        </p:nvSpPr>
        <p:spPr>
          <a:xfrm>
            <a:off x="476975" y="3020800"/>
            <a:ext cx="261900" cy="2709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42" name="Google Shape;2042;p104"/>
          <p:cNvSpPr/>
          <p:nvPr/>
        </p:nvSpPr>
        <p:spPr>
          <a:xfrm>
            <a:off x="476975" y="2476275"/>
            <a:ext cx="261900" cy="2709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43" name="Google Shape;2043;p104"/>
          <p:cNvSpPr/>
          <p:nvPr/>
        </p:nvSpPr>
        <p:spPr>
          <a:xfrm>
            <a:off x="476975" y="1895338"/>
            <a:ext cx="261900" cy="2709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44" name="Google Shape;2044;p104"/>
          <p:cNvSpPr/>
          <p:nvPr/>
        </p:nvSpPr>
        <p:spPr>
          <a:xfrm>
            <a:off x="476975" y="1369538"/>
            <a:ext cx="261900" cy="2709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 this Tracy’s iPhone? Review</a:t>
            </a:r>
            <a:endParaRPr/>
          </a:p>
        </p:txBody>
      </p:sp>
      <p:sp>
        <p:nvSpPr>
          <p:cNvPr id="2219" name="Google Shape;2219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</a:t>
            </a:r>
            <a:r>
              <a:rPr lang="en"/>
              <a:t>the IMEI and ICCD are used to establish device identification?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1" name="Google Shape;2221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22"/>
          <p:cNvSpPr txBox="1"/>
          <p:nvPr>
            <p:ph idx="3" type="body"/>
          </p:nvPr>
        </p:nvSpPr>
        <p:spPr>
          <a:xfrm>
            <a:off x="175" y="1399525"/>
            <a:ext cx="9144000" cy="350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</a:t>
            </a:r>
            <a:r>
              <a:rPr b="1" lang="en" sz="1800"/>
              <a:t>International Mobile Equipment Identification</a:t>
            </a:r>
            <a:r>
              <a:rPr lang="en" sz="1800"/>
              <a:t> (IMEI) is a unique 15-17 digit code stored on the back of the phone used to validate device identification.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The </a:t>
            </a:r>
            <a:r>
              <a:rPr b="1" lang="en" sz="1800"/>
              <a:t>Integrated Circuit Card ID</a:t>
            </a:r>
            <a:r>
              <a:rPr lang="en" sz="1800"/>
              <a:t> is the unique identifier of a Subscriber Identity Module (SIM card) on a mobile device.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2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Tagging Evidence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3" name="Google Shape;2233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4" name="Google Shape;2234;p12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5" name="Google Shape;2235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25"/>
          <p:cNvSpPr txBox="1"/>
          <p:nvPr>
            <p:ph type="title"/>
          </p:nvPr>
        </p:nvSpPr>
        <p:spPr>
          <a:xfrm>
            <a:off x="2505550" y="1243675"/>
            <a:ext cx="5914500" cy="25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Autopsy includes a </a:t>
            </a:r>
            <a:r>
              <a:rPr lang="en" sz="2400"/>
              <a:t>tag evidence 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feature, allowing investigators to find information easier.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Pre-defined tags include:</a:t>
            </a: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Follow Up</a:t>
            </a:r>
            <a:r>
              <a:rPr lang="en" sz="2400"/>
              <a:t>, </a:t>
            </a:r>
            <a:r>
              <a:rPr i="1" lang="en" sz="2400"/>
              <a:t>Notable</a:t>
            </a:r>
            <a:r>
              <a:rPr lang="en" sz="2400"/>
              <a:t>, and </a:t>
            </a:r>
            <a:r>
              <a:rPr i="1" lang="en" sz="2400"/>
              <a:t>Child Exploitation</a:t>
            </a:r>
            <a:r>
              <a:rPr lang="en" sz="2400"/>
              <a:t>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1" name="Google Shape;2241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2" name="Google Shape;2242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8" name="Google Shape;2248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Adding a Bookmark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2250" name="Google Shape;2250;p126"/>
          <p:cNvSpPr txBox="1"/>
          <p:nvPr/>
        </p:nvSpPr>
        <p:spPr>
          <a:xfrm>
            <a:off x="3054750" y="940700"/>
            <a:ext cx="24378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How to bookmark the SMS database...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Locate the sms.db file in the iPhone image using the </a:t>
            </a:r>
            <a:r>
              <a:rPr b="1" lang="en" sz="1100">
                <a:solidFill>
                  <a:srgbClr val="24292E"/>
                </a:solidFill>
              </a:rPr>
              <a:t>Tools-&gt;Files Search by Attributes</a:t>
            </a:r>
            <a:r>
              <a:rPr lang="en" sz="1100">
                <a:solidFill>
                  <a:srgbClr val="24292E"/>
                </a:solidFill>
              </a:rPr>
              <a:t>.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Click on the sms.db entry in the </a:t>
            </a:r>
            <a:r>
              <a:rPr b="1" lang="en" sz="1100">
                <a:solidFill>
                  <a:srgbClr val="24292E"/>
                </a:solidFill>
              </a:rPr>
              <a:t>Listings</a:t>
            </a:r>
            <a:r>
              <a:rPr lang="en" sz="1100">
                <a:solidFill>
                  <a:srgbClr val="24292E"/>
                </a:solidFill>
              </a:rPr>
              <a:t> pane.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Right-click and select </a:t>
            </a:r>
            <a:r>
              <a:rPr b="1" lang="en" sz="1100">
                <a:solidFill>
                  <a:srgbClr val="24292E"/>
                </a:solidFill>
              </a:rPr>
              <a:t>Add Tag -&gt; Bookmark</a:t>
            </a:r>
            <a:r>
              <a:rPr lang="en" sz="1100">
                <a:solidFill>
                  <a:srgbClr val="24292E"/>
                </a:solidFill>
              </a:rPr>
              <a:t>.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4292E"/>
                </a:solidFill>
              </a:rPr>
              <a:t>A yellow upside-down triangle will appear next to the sms.db entry in the Listing pane.</a:t>
            </a:r>
            <a:endParaRPr sz="11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bookmarked entry can be found in the </a:t>
            </a:r>
            <a:r>
              <a:rPr b="1" lang="en" sz="1100"/>
              <a:t>Directory Tree</a:t>
            </a:r>
            <a:r>
              <a:rPr lang="en" sz="1100"/>
              <a:t> under </a:t>
            </a:r>
            <a:r>
              <a:rPr b="1" lang="en" sz="1100"/>
              <a:t>Tags</a:t>
            </a:r>
            <a:r>
              <a:rPr lang="en" sz="1100"/>
              <a:t>. </a:t>
            </a:r>
            <a:endParaRPr sz="1100"/>
          </a:p>
        </p:txBody>
      </p:sp>
      <p:sp>
        <p:nvSpPr>
          <p:cNvPr id="2256" name="Google Shape;2256;p1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Bookmarking the SMS Database</a:t>
            </a:r>
            <a:endParaRPr/>
          </a:p>
        </p:txBody>
      </p:sp>
      <p:sp>
        <p:nvSpPr>
          <p:cNvPr id="2257" name="Google Shape;2257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8" name="Google Shape;2258;p1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9" name="Google Shape;225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75" y="763800"/>
            <a:ext cx="6301995" cy="4078150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5" name="Google Shape;2265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2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Adding a New Tag to the Tag database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2267" name="Google Shape;2267;p128"/>
          <p:cNvSpPr txBox="1"/>
          <p:nvPr/>
        </p:nvSpPr>
        <p:spPr>
          <a:xfrm>
            <a:off x="3054750" y="940700"/>
            <a:ext cx="24378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How to create a new tag in the database...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2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A company may have a tagging scheme that can be used in Autopsy.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Right-click and select </a:t>
            </a:r>
            <a:r>
              <a:rPr b="1" lang="en" sz="1300">
                <a:solidFill>
                  <a:srgbClr val="24292E"/>
                </a:solidFill>
              </a:rPr>
              <a:t>Add Tag -&gt; New Tag</a:t>
            </a:r>
            <a:r>
              <a:rPr lang="en" sz="1300">
                <a:solidFill>
                  <a:srgbClr val="24292E"/>
                </a:solidFill>
              </a:rPr>
              <a:t>. 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The </a:t>
            </a:r>
            <a:r>
              <a:rPr b="1" lang="en" sz="1300">
                <a:solidFill>
                  <a:srgbClr val="24292E"/>
                </a:solidFill>
              </a:rPr>
              <a:t>Create Tag</a:t>
            </a:r>
            <a:r>
              <a:rPr lang="en" sz="1300">
                <a:solidFill>
                  <a:srgbClr val="24292E"/>
                </a:solidFill>
              </a:rPr>
              <a:t> window is displayed to add a new tag and comment.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</a:rPr>
              <a:t>The new tag entry can be found in the Directory Tree under Tags</a:t>
            </a:r>
            <a:endParaRPr sz="13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</p:txBody>
      </p:sp>
      <p:sp>
        <p:nvSpPr>
          <p:cNvPr id="2273" name="Google Shape;2273;p12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new tag to the database</a:t>
            </a:r>
            <a:endParaRPr/>
          </a:p>
        </p:txBody>
      </p:sp>
      <p:sp>
        <p:nvSpPr>
          <p:cNvPr id="2274" name="Google Shape;227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5" name="Google Shape;2275;p1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6" name="Google Shape;2276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75" y="763800"/>
            <a:ext cx="6505772" cy="4078149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3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282" name="Google Shape;228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3" name="Google Shape;2283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3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</a:t>
            </a:r>
            <a:r>
              <a:rPr lang="en"/>
              <a:t>Tagging Evidence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tag the major Database and Files in the iPhone image file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0" name="Google Shape;2290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31"/>
          <p:cNvSpPr txBox="1"/>
          <p:nvPr/>
        </p:nvSpPr>
        <p:spPr>
          <a:xfrm>
            <a:off x="1871275" y="3548300"/>
            <a:ext cx="55734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Tagging Evidence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0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050" name="Google Shape;2050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1" name="Google Shape;2051;p10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0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Up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In this activity, you will review the steps for creating a new case and ingesting an image file. You will also learn how to find and display a file without using the Directory Tree.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3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Offline Analysis</a:t>
            </a:r>
            <a:endParaRPr/>
          </a:p>
        </p:txBody>
      </p:sp>
      <p:sp>
        <p:nvSpPr>
          <p:cNvPr id="2297" name="Google Shape;2297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8" name="Google Shape;2298;p13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9" name="Google Shape;2299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for Offline Analysis</a:t>
            </a:r>
            <a:endParaRPr/>
          </a:p>
        </p:txBody>
      </p:sp>
      <p:sp>
        <p:nvSpPr>
          <p:cNvPr id="2305" name="Google Shape;2305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 investigators may extract the entire directory tree for offline viewing, which facilitates viewing videos and pictures. 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7" name="Google Shape;2307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33"/>
          <p:cNvSpPr txBox="1"/>
          <p:nvPr>
            <p:ph idx="3" type="body"/>
          </p:nvPr>
        </p:nvSpPr>
        <p:spPr>
          <a:xfrm>
            <a:off x="175" y="1546750"/>
            <a:ext cx="9144000" cy="3359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Viewing videos and pictures is a much easier process with offline extraction.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 all data can be viewed in a text editor.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databases are viewed using SQLite or any SQL software.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In the next demo, we’ll demo how to extract a file or an entire directory for viewing within Kali Linux and other operating systems. 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4" name="Google Shape;2314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3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Exporting One File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2316" name="Google Shape;2316;p134"/>
          <p:cNvSpPr txBox="1"/>
          <p:nvPr/>
        </p:nvSpPr>
        <p:spPr>
          <a:xfrm>
            <a:off x="3044625" y="799075"/>
            <a:ext cx="24378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How to export a single file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a Single File</a:t>
            </a:r>
            <a:endParaRPr/>
          </a:p>
        </p:txBody>
      </p:sp>
      <p:sp>
        <p:nvSpPr>
          <p:cNvPr id="2322" name="Google Shape;2322;p135"/>
          <p:cNvSpPr txBox="1"/>
          <p:nvPr>
            <p:ph idx="1" type="subTitle"/>
          </p:nvPr>
        </p:nvSpPr>
        <p:spPr>
          <a:xfrm>
            <a:off x="-12300" y="3567575"/>
            <a:ext cx="41511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</a:rPr>
              <a:t>Select the sms.db database. Right-click and select Export Files</a:t>
            </a:r>
            <a:endParaRPr sz="1400"/>
          </a:p>
        </p:txBody>
      </p:sp>
      <p:sp>
        <p:nvSpPr>
          <p:cNvPr id="2323" name="Google Shape;2323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4" name="Google Shape;2324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5" name="Google Shape;232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00" y="740375"/>
            <a:ext cx="3567575" cy="2786150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6" name="Google Shape;2326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298" y="740376"/>
            <a:ext cx="3767902" cy="2786151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7" name="Google Shape;2327;p135"/>
          <p:cNvSpPr txBox="1"/>
          <p:nvPr>
            <p:ph idx="1" type="subTitle"/>
          </p:nvPr>
        </p:nvSpPr>
        <p:spPr>
          <a:xfrm>
            <a:off x="4566700" y="3567575"/>
            <a:ext cx="41511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By default, the files are placed in the Export directory for the case. </a:t>
            </a:r>
            <a:endParaRPr sz="1400"/>
          </a:p>
        </p:txBody>
      </p:sp>
      <p:sp>
        <p:nvSpPr>
          <p:cNvPr id="2328" name="Google Shape;2328;p135"/>
          <p:cNvSpPr txBox="1"/>
          <p:nvPr>
            <p:ph idx="1" type="subTitle"/>
          </p:nvPr>
        </p:nvSpPr>
        <p:spPr>
          <a:xfrm>
            <a:off x="1212400" y="4287725"/>
            <a:ext cx="6331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Export directory is located in the </a:t>
            </a:r>
            <a:r>
              <a:rPr lang="en" sz="14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casedata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 directory. </a:t>
            </a:r>
            <a:endParaRPr sz="14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</a:rPr>
              <a:t>This file can only be viewed with a SQL application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4" name="Google Shape;2334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3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C232"/>
                </a:solidFill>
              </a:rPr>
              <a:t>Exporting An Entire Directory</a:t>
            </a:r>
            <a:endParaRPr sz="2000">
              <a:solidFill>
                <a:srgbClr val="F1C232"/>
              </a:solidFill>
            </a:endParaRPr>
          </a:p>
        </p:txBody>
      </p:sp>
      <p:sp>
        <p:nvSpPr>
          <p:cNvPr id="2336" name="Google Shape;2336;p136"/>
          <p:cNvSpPr txBox="1"/>
          <p:nvPr/>
        </p:nvSpPr>
        <p:spPr>
          <a:xfrm>
            <a:off x="3064875" y="778850"/>
            <a:ext cx="24378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Mono"/>
                <a:ea typeface="Roboto Mono"/>
                <a:cs typeface="Roboto Mono"/>
                <a:sym typeface="Roboto Mono"/>
              </a:rPr>
              <a:t>Exporting an entire directory and viewing it in Kali</a:t>
            </a:r>
            <a:endParaRPr i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3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Select the vol5/logs directory in the Directory Tree pane.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Right-click and select Export Files, and export the entire directory to the Export directory in Kali.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/>
              <a:t>Navigate to the Export directory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Open a new terminal window and navigate to the Export directory that contains the extracted directory. (Image 1)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View the lockdownd.log file in the nano editor. (image 2)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13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an entire directory</a:t>
            </a:r>
            <a:endParaRPr/>
          </a:p>
        </p:txBody>
      </p:sp>
      <p:sp>
        <p:nvSpPr>
          <p:cNvPr id="2343" name="Google Shape;2343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4" name="Google Shape;234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25" y="747375"/>
            <a:ext cx="5815525" cy="1270750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5" name="Google Shape;234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738" y="2068700"/>
            <a:ext cx="5291286" cy="28644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3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351" name="Google Shape;2351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2" name="Google Shape;2352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3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/>
              <a:t>Extracting Data for Offline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 you will practice exporting a single file and an entire directory for offline analysis.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Instructions sent via Slack.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9" name="Google Shape;2359;p1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39"/>
          <p:cNvSpPr txBox="1"/>
          <p:nvPr/>
        </p:nvSpPr>
        <p:spPr>
          <a:xfrm>
            <a:off x="1871275" y="3548300"/>
            <a:ext cx="55734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Exporting for Offline Analysis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366" name="Google Shape;2366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367" name="Google Shape;2367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8" name="Google Shape;2368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40"/>
          <p:cNvSpPr txBox="1"/>
          <p:nvPr/>
        </p:nvSpPr>
        <p:spPr>
          <a:xfrm>
            <a:off x="333375" y="1266825"/>
            <a:ext cx="86193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Identify the methods used in smartphone forensics.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Describe databases and file structures of iPhone’s flash drive.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Locate identifiable evidence on the iPhone that established ownership.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Autopsy to view and tag evidence in an iPhone image.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Extract image content for use in other applications (logs, text, pictures video, audio).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0" name="Google Shape;2370;p140"/>
          <p:cNvSpPr/>
          <p:nvPr/>
        </p:nvSpPr>
        <p:spPr>
          <a:xfrm>
            <a:off x="476975" y="3634050"/>
            <a:ext cx="261900" cy="2709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0"/>
          <p:cNvSpPr/>
          <p:nvPr/>
        </p:nvSpPr>
        <p:spPr>
          <a:xfrm>
            <a:off x="476975" y="3020800"/>
            <a:ext cx="261900" cy="2709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72" name="Google Shape;2372;p140"/>
          <p:cNvSpPr/>
          <p:nvPr/>
        </p:nvSpPr>
        <p:spPr>
          <a:xfrm>
            <a:off x="476975" y="2476275"/>
            <a:ext cx="261900" cy="2709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73" name="Google Shape;2373;p140"/>
          <p:cNvSpPr/>
          <p:nvPr/>
        </p:nvSpPr>
        <p:spPr>
          <a:xfrm>
            <a:off x="476975" y="1895338"/>
            <a:ext cx="261900" cy="2709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74" name="Google Shape;2374;p140"/>
          <p:cNvSpPr/>
          <p:nvPr/>
        </p:nvSpPr>
        <p:spPr>
          <a:xfrm>
            <a:off x="476975" y="1369538"/>
            <a:ext cx="261900" cy="2709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8" name="Google Shape;2058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06"/>
          <p:cNvSpPr txBox="1"/>
          <p:nvPr/>
        </p:nvSpPr>
        <p:spPr>
          <a:xfrm>
            <a:off x="2885850" y="3548300"/>
            <a:ext cx="3883800" cy="12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 Mono"/>
              <a:buChar char="☐"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Autopsy Main Pains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 Mono"/>
              <a:buChar char="☐"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File Metadata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 Mono"/>
              <a:buChar char="☐"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Displaying Text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Roboto Mono"/>
              <a:buChar char="☐"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File Search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Review: How to View Text and Metadata using an Iphone Image</a:t>
            </a:r>
            <a:endParaRPr sz="2200"/>
          </a:p>
        </p:txBody>
      </p:sp>
      <p:sp>
        <p:nvSpPr>
          <p:cNvPr id="2065" name="Google Shape;2065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panes in the user interface: </a:t>
            </a:r>
            <a:r>
              <a:rPr b="1" lang="en"/>
              <a:t>Directory Tree</a:t>
            </a:r>
            <a:r>
              <a:rPr lang="en"/>
              <a:t>, </a:t>
            </a:r>
            <a:r>
              <a:rPr b="1" lang="en"/>
              <a:t>Listing</a:t>
            </a:r>
            <a:r>
              <a:rPr lang="en"/>
              <a:t>, and </a:t>
            </a:r>
            <a:r>
              <a:rPr b="1" lang="en"/>
              <a:t>Data Content</a:t>
            </a:r>
            <a:endParaRPr b="1"/>
          </a:p>
        </p:txBody>
      </p:sp>
      <p:sp>
        <p:nvSpPr>
          <p:cNvPr id="2066" name="Google Shape;2066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7" name="Google Shape;2067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8" name="Google Shape;206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3175"/>
            <a:ext cx="8839202" cy="3446874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Review: How to View Text and Metadata using an Iphone Image</a:t>
            </a:r>
            <a:endParaRPr sz="2200"/>
          </a:p>
        </p:txBody>
      </p:sp>
      <p:sp>
        <p:nvSpPr>
          <p:cNvPr id="2074" name="Google Shape;2074;p108"/>
          <p:cNvSpPr txBox="1"/>
          <p:nvPr>
            <p:ph idx="1" type="subTitle"/>
          </p:nvPr>
        </p:nvSpPr>
        <p:spPr>
          <a:xfrm>
            <a:off x="0" y="628225"/>
            <a:ext cx="9144000" cy="412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Capturing file metadata using the File Metadata tab in the Data Content pane reveals the location in the image (Name), mime type, size, creation date, and md5 hash</a:t>
            </a:r>
            <a:endParaRPr b="1" sz="1400"/>
          </a:p>
        </p:txBody>
      </p:sp>
      <p:sp>
        <p:nvSpPr>
          <p:cNvPr id="2075" name="Google Shape;2075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6" name="Google Shape;207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675" y="1223075"/>
            <a:ext cx="5413200" cy="3839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Review: How to View Text and Metadata using an Iphone Image</a:t>
            </a:r>
            <a:endParaRPr sz="2200"/>
          </a:p>
        </p:txBody>
      </p:sp>
      <p:sp>
        <p:nvSpPr>
          <p:cNvPr id="2082" name="Google Shape;2082;p109"/>
          <p:cNvSpPr txBox="1"/>
          <p:nvPr>
            <p:ph idx="1" type="subTitle"/>
          </p:nvPr>
        </p:nvSpPr>
        <p:spPr>
          <a:xfrm>
            <a:off x="0" y="628225"/>
            <a:ext cx="9144000" cy="412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The Indexed Text tab is used to display text in the image in a human readable format.</a:t>
            </a:r>
            <a:endParaRPr b="1" sz="1600"/>
          </a:p>
        </p:txBody>
      </p:sp>
      <p:sp>
        <p:nvSpPr>
          <p:cNvPr id="2083" name="Google Shape;2083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4" name="Google Shape;208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50" y="1040725"/>
            <a:ext cx="4116915" cy="3797973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Review: How to View Text and Metadata using an Iphone Image</a:t>
            </a:r>
            <a:endParaRPr sz="2200"/>
          </a:p>
        </p:txBody>
      </p:sp>
      <p:sp>
        <p:nvSpPr>
          <p:cNvPr id="2090" name="Google Shape;2090;p110"/>
          <p:cNvSpPr txBox="1"/>
          <p:nvPr>
            <p:ph idx="1" type="subTitle"/>
          </p:nvPr>
        </p:nvSpPr>
        <p:spPr>
          <a:xfrm>
            <a:off x="0" y="628225"/>
            <a:ext cx="9144000" cy="412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If you know the file name, searching for a file in the iPhone image is faster than using the Directory Tree.</a:t>
            </a:r>
            <a:endParaRPr b="1" sz="1400"/>
          </a:p>
        </p:txBody>
      </p:sp>
      <p:sp>
        <p:nvSpPr>
          <p:cNvPr id="2091" name="Google Shape;2091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2" name="Google Shape;209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100" y="1040725"/>
            <a:ext cx="4689120" cy="3797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11"/>
          <p:cNvSpPr txBox="1"/>
          <p:nvPr>
            <p:ph type="title"/>
          </p:nvPr>
        </p:nvSpPr>
        <p:spPr>
          <a:xfrm>
            <a:off x="274350" y="21756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Introduction to iPhone Forensics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8" name="Google Shape;2098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9" name="Google Shape;2099;p11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0" name="Google Shape;2100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